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6"/>
  </p:notesMasterIdLst>
  <p:sldIdLst>
    <p:sldId id="529" r:id="rId2"/>
    <p:sldId id="2043" r:id="rId3"/>
    <p:sldId id="2004" r:id="rId4"/>
    <p:sldId id="2051" r:id="rId5"/>
    <p:sldId id="2199" r:id="rId6"/>
    <p:sldId id="2201" r:id="rId7"/>
    <p:sldId id="2188" r:id="rId8"/>
    <p:sldId id="2491" r:id="rId9"/>
    <p:sldId id="1627" r:id="rId10"/>
    <p:sldId id="1676" r:id="rId11"/>
    <p:sldId id="2121" r:id="rId12"/>
    <p:sldId id="2171" r:id="rId13"/>
    <p:sldId id="2477" r:id="rId14"/>
    <p:sldId id="2478" r:id="rId15"/>
    <p:sldId id="2479" r:id="rId16"/>
    <p:sldId id="2480" r:id="rId17"/>
    <p:sldId id="2485" r:id="rId18"/>
    <p:sldId id="2481" r:id="rId19"/>
    <p:sldId id="2482" r:id="rId20"/>
    <p:sldId id="2483" r:id="rId21"/>
    <p:sldId id="2484" r:id="rId22"/>
    <p:sldId id="2486" r:id="rId23"/>
    <p:sldId id="2487" r:id="rId24"/>
    <p:sldId id="1496" r:id="rId25"/>
    <p:sldId id="413" r:id="rId26"/>
    <p:sldId id="2334" r:id="rId27"/>
    <p:sldId id="2335" r:id="rId28"/>
    <p:sldId id="2488" r:id="rId29"/>
    <p:sldId id="2489" r:id="rId30"/>
    <p:sldId id="2490" r:id="rId31"/>
    <p:sldId id="2492" r:id="rId32"/>
    <p:sldId id="2493" r:id="rId33"/>
    <p:sldId id="2494" r:id="rId34"/>
    <p:sldId id="2495" r:id="rId35"/>
    <p:sldId id="2496" r:id="rId36"/>
    <p:sldId id="2501" r:id="rId37"/>
    <p:sldId id="2502" r:id="rId38"/>
    <p:sldId id="2500" r:id="rId39"/>
    <p:sldId id="2503" r:id="rId40"/>
    <p:sldId id="2504" r:id="rId41"/>
    <p:sldId id="2505" r:id="rId42"/>
    <p:sldId id="2506" r:id="rId43"/>
    <p:sldId id="2507" r:id="rId44"/>
    <p:sldId id="2308" r:id="rId45"/>
    <p:sldId id="2322" r:id="rId46"/>
    <p:sldId id="2466" r:id="rId47"/>
    <p:sldId id="2467" r:id="rId48"/>
    <p:sldId id="2468" r:id="rId49"/>
    <p:sldId id="2469" r:id="rId50"/>
    <p:sldId id="2470" r:id="rId51"/>
    <p:sldId id="2471" r:id="rId52"/>
    <p:sldId id="2508" r:id="rId53"/>
    <p:sldId id="2472" r:id="rId54"/>
    <p:sldId id="2473" r:id="rId55"/>
    <p:sldId id="2474" r:id="rId56"/>
    <p:sldId id="2475" r:id="rId57"/>
    <p:sldId id="2476" r:id="rId58"/>
    <p:sldId id="2509" r:id="rId59"/>
    <p:sldId id="2510" r:id="rId60"/>
    <p:sldId id="2511" r:id="rId61"/>
    <p:sldId id="2512" r:id="rId62"/>
    <p:sldId id="2513" r:id="rId63"/>
    <p:sldId id="2514" r:id="rId64"/>
    <p:sldId id="168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0066FF"/>
    <a:srgbClr val="E2F0D9"/>
    <a:srgbClr val="FFC000"/>
    <a:srgbClr val="FF5050"/>
    <a:srgbClr val="FF66FF"/>
    <a:srgbClr val="CC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7" autoAdjust="0"/>
    <p:restoredTop sz="94912" autoAdjust="0"/>
  </p:normalViewPr>
  <p:slideViewPr>
    <p:cSldViewPr snapToGrid="0">
      <p:cViewPr varScale="1">
        <p:scale>
          <a:sx n="58" d="100"/>
          <a:sy n="58" d="100"/>
        </p:scale>
        <p:origin x="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15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transportation.kr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12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주 인공신경망 분류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(Classification)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8537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인공지능특론</a:t>
            </a:r>
            <a:r>
              <a:rPr lang="ko-KR" altLang="en-US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(Advanced Artificial Intelligence)</a:t>
            </a:r>
            <a:endParaRPr lang="ko-KR" altLang="en-US" sz="3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10032617" y="6220394"/>
            <a:ext cx="96403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KISTI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2139203" y="457283"/>
            <a:ext cx="679673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2023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85EE4E-3D42-4CE8-B984-84783357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분류 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748614" y="1103379"/>
            <a:ext cx="8250792" cy="4651241"/>
            <a:chOff x="952201" y="2054360"/>
            <a:chExt cx="6120680" cy="3321181"/>
          </a:xfrm>
        </p:grpSpPr>
        <p:grpSp>
          <p:nvGrpSpPr>
            <p:cNvPr id="8" name="그룹 7"/>
            <p:cNvGrpSpPr/>
            <p:nvPr/>
          </p:nvGrpSpPr>
          <p:grpSpPr>
            <a:xfrm>
              <a:off x="952201" y="2054360"/>
              <a:ext cx="6120680" cy="3321181"/>
              <a:chOff x="1771120" y="1638688"/>
              <a:chExt cx="8043333" cy="417888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2121" y="1638688"/>
                <a:ext cx="7501330" cy="3658658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771120" y="5507764"/>
                <a:ext cx="8043333" cy="309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</a:t>
                </a:r>
                <a:r>
                  <a:rPr lang="en-US" altLang="ko-KR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https://www.xenonstack.com/blog/data-science/log-analytics-deep-machine-learning-ai/</a:t>
                </a: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2915816" y="4009942"/>
              <a:ext cx="2088232" cy="106875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55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83F473C-8F7D-446F-959B-AC8E077D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F5FECF28-3EAD-4E45-A8B8-6AA8FD8439A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지도학습 알고리즘을 적용하기위해서는 레이블이 있어야 함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400" dirty="0"/>
              <a:t>누가 레이블을 만드나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r>
              <a:rPr lang="ko-KR" altLang="en-US" dirty="0"/>
              <a:t>분류 문제 다루기</a:t>
            </a:r>
            <a:endParaRPr lang="en-US" altLang="ko-KR" dirty="0"/>
          </a:p>
          <a:p>
            <a:pPr lvl="1"/>
            <a:r>
              <a:rPr lang="ko-KR" altLang="en-US" dirty="0"/>
              <a:t>분류의 정확도 </a:t>
            </a:r>
            <a:endParaRPr lang="en-US" altLang="ko-KR" dirty="0"/>
          </a:p>
          <a:p>
            <a:r>
              <a:rPr lang="ko-KR" altLang="en-US" dirty="0"/>
              <a:t>회귀 문제 다루기</a:t>
            </a:r>
            <a:endParaRPr lang="en-US" altLang="ko-KR" dirty="0"/>
          </a:p>
          <a:p>
            <a:pPr lvl="1"/>
            <a:r>
              <a:rPr lang="ko-KR" altLang="en-US" dirty="0"/>
              <a:t>실측치와 출력치의 오차를 최소화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  <a:r>
              <a:rPr lang="en-US" altLang="ko-KR" dirty="0"/>
              <a:t>(Supervised Learning)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67" y="3415456"/>
            <a:ext cx="2904685" cy="2763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1B1A8E-CAA8-4E0C-95E8-6E9FF1137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63" b="8030"/>
          <a:stretch/>
        </p:blipFill>
        <p:spPr>
          <a:xfrm>
            <a:off x="6460212" y="3665811"/>
            <a:ext cx="4241698" cy="25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C3F58A-4745-464A-8534-0FEE717F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FFC79-6905-4144-9B15-F4BFFCF1ED1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Deep</a:t>
            </a:r>
            <a:r>
              <a:rPr lang="ko-KR" altLang="en-US"/>
              <a:t> </a:t>
            </a: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Network</a:t>
            </a:r>
            <a:r>
              <a:rPr lang="ko-KR" altLang="en-US"/>
              <a:t>을 이용한 분류</a:t>
            </a:r>
            <a:endParaRPr lang="en-US" altLang="ko-KR"/>
          </a:p>
          <a:p>
            <a:pPr lvl="1"/>
            <a:r>
              <a:rPr lang="en-US" altLang="ko-KR"/>
              <a:t>VDS </a:t>
            </a:r>
            <a:r>
              <a:rPr lang="ko-KR" altLang="en-US"/>
              <a:t>데이터 분류 정확도 </a:t>
            </a:r>
            <a:endParaRPr lang="en-US" altLang="ko-KR"/>
          </a:p>
          <a:p>
            <a:pPr lvl="1"/>
            <a:r>
              <a:rPr lang="en-US" altLang="ko-KR"/>
              <a:t>VDS </a:t>
            </a:r>
            <a:r>
              <a:rPr lang="ko-KR" altLang="en-US"/>
              <a:t>라벨 최적화를 통한 분류 정확도 향상 </a:t>
            </a:r>
            <a:endParaRPr lang="en-US" altLang="ko-KR"/>
          </a:p>
          <a:p>
            <a:r>
              <a:rPr lang="ko-KR" altLang="en-US"/>
              <a:t>회귀를 통한 예측 문제 다루기</a:t>
            </a:r>
            <a:endParaRPr lang="en-US" altLang="ko-KR"/>
          </a:p>
          <a:p>
            <a:pPr lvl="1"/>
            <a:r>
              <a:rPr lang="ko-KR" altLang="en-US"/>
              <a:t>선형 함수 회귀</a:t>
            </a:r>
            <a:endParaRPr lang="en-US" altLang="ko-KR"/>
          </a:p>
          <a:p>
            <a:pPr lvl="1"/>
            <a:r>
              <a:rPr lang="ko-KR" altLang="en-US"/>
              <a:t>비선형 함수 회귀</a:t>
            </a:r>
            <a:endParaRPr lang="en-US" altLang="ko-KR"/>
          </a:p>
          <a:p>
            <a:pPr lvl="1"/>
            <a:r>
              <a:rPr lang="ko-KR" altLang="en-US"/>
              <a:t>활성함수 종류 다루기 </a:t>
            </a:r>
            <a:endParaRPr lang="en-US" altLang="ko-KR"/>
          </a:p>
          <a:p>
            <a:r>
              <a:rPr lang="ko-KR" altLang="en-US"/>
              <a:t>시계열 데이터를 이용한 예측 문제 해결  </a:t>
            </a:r>
            <a:endParaRPr lang="en-US" altLang="ko-KR"/>
          </a:p>
          <a:p>
            <a:pPr lvl="1"/>
            <a:r>
              <a:rPr lang="en-US" altLang="ko-KR"/>
              <a:t>RNN</a:t>
            </a:r>
            <a:r>
              <a:rPr lang="ko-KR" altLang="en-US"/>
              <a:t> 이해</a:t>
            </a:r>
            <a:endParaRPr lang="en-US" altLang="ko-KR"/>
          </a:p>
          <a:p>
            <a:pPr lvl="1"/>
            <a:r>
              <a:rPr lang="en-US" altLang="ko-KR"/>
              <a:t>LSTM </a:t>
            </a:r>
            <a:r>
              <a:rPr lang="ko-KR" altLang="en-US"/>
              <a:t>이해</a:t>
            </a:r>
            <a:endParaRPr lang="en-US" altLang="ko-KR"/>
          </a:p>
          <a:p>
            <a:pPr lvl="1"/>
            <a:r>
              <a:rPr lang="en-US" altLang="ko-KR"/>
              <a:t>VDS</a:t>
            </a:r>
            <a:r>
              <a:rPr lang="ko-KR" altLang="en-US"/>
              <a:t> 데이터를 이용한 </a:t>
            </a:r>
            <a:r>
              <a:rPr lang="en-US" altLang="ko-KR"/>
              <a:t>SimpleRNN </a:t>
            </a:r>
            <a:r>
              <a:rPr lang="ko-KR" altLang="en-US"/>
              <a:t>적용 및 예측하기 </a:t>
            </a:r>
            <a:endParaRPr lang="en-US" altLang="ko-KR"/>
          </a:p>
          <a:p>
            <a:r>
              <a:rPr lang="ko-KR" altLang="en-US"/>
              <a:t>교통 데이터를 활용한 </a:t>
            </a:r>
            <a:r>
              <a:rPr lang="en-US" altLang="ko-KR"/>
              <a:t>Many-to-One, Many-to-Many </a:t>
            </a:r>
            <a:r>
              <a:rPr lang="ko-KR" altLang="en-US"/>
              <a:t>응용문제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5E5395-D196-4F61-9ED0-F4DF39F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학습할 내용 </a:t>
            </a:r>
          </a:p>
        </p:txBody>
      </p:sp>
    </p:spTree>
    <p:extLst>
      <p:ext uri="{BB962C8B-B14F-4D97-AF65-F5344CB8AC3E}">
        <p14:creationId xmlns:p14="http://schemas.microsoft.com/office/powerpoint/2010/main" val="64621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4C2577-ECD3-4672-969C-5CB5016E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68265-05B2-4401-961D-0E16E62C1F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데이터의 속도로 레이블링 해보자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클래스 </a:t>
            </a:r>
            <a:endParaRPr lang="en-US" altLang="ko-KR" dirty="0"/>
          </a:p>
          <a:p>
            <a:pPr lvl="2"/>
            <a:r>
              <a:rPr lang="ko-KR" altLang="en-US" dirty="0"/>
              <a:t>혼잡</a:t>
            </a:r>
            <a:r>
              <a:rPr lang="en-US" altLang="ko-KR" dirty="0"/>
              <a:t>(Jam) : 0~30km</a:t>
            </a:r>
          </a:p>
          <a:p>
            <a:pPr lvl="2"/>
            <a:r>
              <a:rPr lang="ko-KR" altLang="en-US" dirty="0"/>
              <a:t>서행</a:t>
            </a:r>
            <a:r>
              <a:rPr lang="en-US" altLang="ko-KR" dirty="0"/>
              <a:t>(Slow): 30km </a:t>
            </a:r>
            <a:r>
              <a:rPr lang="ko-KR" altLang="en-US" dirty="0"/>
              <a:t>이상  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 클래스 </a:t>
            </a:r>
            <a:endParaRPr lang="en-US" altLang="ko-KR" dirty="0"/>
          </a:p>
          <a:p>
            <a:pPr lvl="2"/>
            <a:r>
              <a:rPr lang="ko-KR" altLang="en-US" dirty="0"/>
              <a:t>혼잡</a:t>
            </a:r>
            <a:r>
              <a:rPr lang="en-US" altLang="ko-KR" dirty="0"/>
              <a:t>(Jam) : 0~25km</a:t>
            </a:r>
          </a:p>
          <a:p>
            <a:pPr lvl="2"/>
            <a:r>
              <a:rPr lang="ko-KR" altLang="en-US" dirty="0"/>
              <a:t>서행</a:t>
            </a:r>
            <a:r>
              <a:rPr lang="en-US" altLang="ko-KR" dirty="0"/>
              <a:t>(Slow): 25~50km</a:t>
            </a:r>
          </a:p>
          <a:p>
            <a:pPr lvl="2"/>
            <a:r>
              <a:rPr lang="ko-KR" altLang="en-US" dirty="0"/>
              <a:t>원할</a:t>
            </a:r>
            <a:r>
              <a:rPr lang="en-US" altLang="ko-KR" dirty="0"/>
              <a:t>(Fast): 50~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개 클래스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833F99-BA43-47CD-9350-9F9E7152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도로의 교통 흐름을 레이블링 </a:t>
            </a:r>
          </a:p>
        </p:txBody>
      </p:sp>
      <p:pic>
        <p:nvPicPr>
          <p:cNvPr id="5" name="Picture 2" descr="The criterion of traffic jam level and the speed performance index. |  Download Table">
            <a:extLst>
              <a:ext uri="{FF2B5EF4-FFF2-40B4-BE49-F238E27FC236}">
                <a16:creationId xmlns:a16="http://schemas.microsoft.com/office/drawing/2014/main" id="{884F155C-01E1-46F2-AF2D-D32213C2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86" y="2063146"/>
            <a:ext cx="6028682" cy="251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15CD68-7B2E-4F8E-A74C-6DC45E6966BA}"/>
              </a:ext>
            </a:extLst>
          </p:cNvPr>
          <p:cNvSpPr/>
          <p:nvPr/>
        </p:nvSpPr>
        <p:spPr>
          <a:xfrm>
            <a:off x="697538" y="5859780"/>
            <a:ext cx="10481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(Source):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https://www.researchgate.net/figure/The-criterion-of-traffic-jam-level-and-the-speed-performance-index_tbl1_322834098</a:t>
            </a:r>
          </a:p>
        </p:txBody>
      </p:sp>
    </p:spTree>
    <p:extLst>
      <p:ext uri="{BB962C8B-B14F-4D97-AF65-F5344CB8AC3E}">
        <p14:creationId xmlns:p14="http://schemas.microsoft.com/office/powerpoint/2010/main" val="220192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30CEC0-1524-414A-A4E5-479CAA17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개의 클래스로 레이블링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15FFD-2992-444D-B070-483B2A4966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6E9E24-01A5-4B74-89B5-42F32BC9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77"/>
          <a:stretch/>
        </p:blipFill>
        <p:spPr>
          <a:xfrm>
            <a:off x="5822042" y="1280189"/>
            <a:ext cx="5410200" cy="3542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226D30-00CD-42E4-A734-507BF680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8" y="1280189"/>
            <a:ext cx="5524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클래스로 레이블링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412EF9-E2DC-4A09-9E40-F1BB0F18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885825"/>
            <a:ext cx="89344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2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</a:t>
            </a:r>
            <a:r>
              <a:rPr lang="ko-KR" altLang="en-US" dirty="0"/>
              <a:t>으로 통계 분석 및 가시화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B6D2D-74B4-46F5-B556-0AF731A1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82" y="860666"/>
            <a:ext cx="6276975" cy="971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F2DD05-4066-47E6-AB2E-E6EA59B6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95" y="1999939"/>
            <a:ext cx="7219950" cy="5048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83DF2F-6AA7-4C29-9687-2FEB27225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91" y="2504764"/>
            <a:ext cx="5734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1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E6E79-6EF2-4622-9480-1B382968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 가시화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D15C9-41DB-445E-B9CD-EB9B19F8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8" y="870537"/>
            <a:ext cx="9391650" cy="61912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94D1E29-607A-424A-A6A0-4E19681C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78" y="1844088"/>
            <a:ext cx="57340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4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교통량 가시화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C4AEA-3522-4E05-BBB5-F79E603D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5" y="836817"/>
            <a:ext cx="7962900" cy="5238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229BFB-CB6A-4434-B3A2-DEE952FC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97" y="1640911"/>
            <a:ext cx="6195244" cy="43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3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점유률</a:t>
            </a:r>
            <a:r>
              <a:rPr lang="ko-KR" altLang="en-US" dirty="0"/>
              <a:t> 가시화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2CDD9-82AC-4DE4-B4B8-2018E842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1" y="856482"/>
            <a:ext cx="8210550" cy="5238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F2AD18-960B-45F6-8BD6-D787DA48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35" y="1543895"/>
            <a:ext cx="6494157" cy="46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126B5F-0CF4-4314-AE7B-1C4FD11D6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나눔스퀘어 Bold" panose="020B0600000101010101"/>
              </a:rPr>
              <a:t>교통 데이터 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A4CD22-55CF-4613-806C-CB4F1832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47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히스토그램 </a:t>
            </a:r>
            <a:r>
              <a:rPr lang="en-US" altLang="ko-KR" dirty="0"/>
              <a:t>: </a:t>
            </a:r>
            <a:r>
              <a:rPr lang="ko-KR" altLang="en-US" dirty="0"/>
              <a:t>교통량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AFB43-7784-40AF-9473-14447311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23" y="692943"/>
            <a:ext cx="6038850" cy="6858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BD472F5-932A-47D0-A1E2-F0505710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293" y="1573623"/>
            <a:ext cx="53149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6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3B97-A8CB-4D85-9746-3BDC02CF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상관관계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BC1B4-6198-45E2-87CF-84BABD7B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60" y="1189856"/>
            <a:ext cx="6896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6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AA2CD-F32B-4904-97B9-76B7262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" t="18717" r="3544" b="17899"/>
          <a:stretch/>
        </p:blipFill>
        <p:spPr>
          <a:xfrm>
            <a:off x="1130709" y="797644"/>
            <a:ext cx="3913239" cy="3441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631F83-00E7-4630-A747-20A65127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Pairplot</a:t>
            </a:r>
            <a:r>
              <a:rPr lang="ko-KR" altLang="en-US" dirty="0"/>
              <a:t>와 </a:t>
            </a:r>
            <a:r>
              <a:rPr lang="en-US" altLang="ko-KR" dirty="0"/>
              <a:t>heatmap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BEE874-A148-4F48-8043-34EF4253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7" y="1141774"/>
            <a:ext cx="5991872" cy="524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1F43A4-8CD4-4F26-94A3-12B6D0728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581" y="941749"/>
            <a:ext cx="4086225" cy="40005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132E1B8-BE02-435B-AB9F-E29AED87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89" y="1685772"/>
            <a:ext cx="4395603" cy="34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7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31F83-00E7-4630-A747-20A65127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Seabon</a:t>
            </a:r>
            <a:r>
              <a:rPr lang="en-US" altLang="ko-KR" dirty="0"/>
              <a:t> violin </a:t>
            </a:r>
            <a:r>
              <a:rPr lang="ko-KR" altLang="en-US" dirty="0"/>
              <a:t>가시화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B081A-4C0A-4D74-83F8-25A6E123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9" y="1184556"/>
            <a:ext cx="5219700" cy="37147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1FA7297-5F33-46CF-ACDD-3CC45969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94" y="1792005"/>
            <a:ext cx="5181281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7DD0C6-43DB-46FD-A070-C9219680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78" y="1136931"/>
            <a:ext cx="5276850" cy="4191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58F22A-634D-49C4-9C49-9E3C87A1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792005"/>
            <a:ext cx="5099615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8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76853-69A1-49B6-99DB-2BE21306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07FD8F-5C26-410A-AE41-60C26CC2F0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실제 모델 훈련 및 평가하기</a:t>
            </a:r>
            <a:endParaRPr lang="en-US" altLang="ko-KR"/>
          </a:p>
          <a:p>
            <a:r>
              <a:rPr lang="ko-KR" altLang="en-US"/>
              <a:t>데이터를 훈련용</a:t>
            </a:r>
            <a:r>
              <a:rPr lang="en-US" altLang="ko-KR"/>
              <a:t>, </a:t>
            </a:r>
            <a:r>
              <a:rPr lang="ko-KR" altLang="en-US"/>
              <a:t>검증용</a:t>
            </a:r>
            <a:r>
              <a:rPr lang="en-US" altLang="ko-KR"/>
              <a:t>, </a:t>
            </a:r>
            <a:r>
              <a:rPr lang="ko-KR" altLang="en-US"/>
              <a:t>테스트용 이렇게 세 가지로 분리</a:t>
            </a:r>
            <a:endParaRPr lang="en-US" altLang="ko-KR"/>
          </a:p>
          <a:p>
            <a:pPr lvl="1"/>
            <a:r>
              <a:rPr lang="ko-KR" altLang="en-US"/>
              <a:t>테스트 데이터는 </a:t>
            </a:r>
            <a:r>
              <a:rPr lang="en-US" altLang="ko-KR"/>
              <a:t>20%~30% </a:t>
            </a:r>
            <a:r>
              <a:rPr lang="ko-KR" altLang="en-US"/>
              <a:t>정도 </a:t>
            </a:r>
            <a:endParaRPr lang="en-US" altLang="ko-KR"/>
          </a:p>
          <a:p>
            <a:pPr lvl="1"/>
            <a:r>
              <a:rPr lang="ko-KR" altLang="en-US"/>
              <a:t>검증용 데이터 약 </a:t>
            </a:r>
            <a:r>
              <a:rPr lang="en-US" altLang="ko-KR"/>
              <a:t>10%</a:t>
            </a:r>
            <a:r>
              <a:rPr lang="ko-KR" altLang="en-US"/>
              <a:t>정도 는 과적합을 판단하거나 하이퍼파라미터의 조정을 위한 용도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B9D2A-FBFF-43ED-A627-A8973899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머신 러닝 모델을 위한 데이터 분할 </a:t>
            </a:r>
            <a:endParaRPr lang="ko-KR" altLang="en-US"/>
          </a:p>
        </p:txBody>
      </p:sp>
      <p:pic>
        <p:nvPicPr>
          <p:cNvPr id="8" name="Picture 2" descr="https://wikidocs.net/images/page/24987/%EB%8D%B0%EC%9D%B4%ED%84%B0.PNG">
            <a:extLst>
              <a:ext uri="{FF2B5EF4-FFF2-40B4-BE49-F238E27FC236}">
                <a16:creationId xmlns:a16="http://schemas.microsoft.com/office/drawing/2014/main" id="{32ADDCF7-01B9-42EB-B5A0-7B570D82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513" y="2572245"/>
            <a:ext cx="4921607" cy="248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5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1DA882-6B7A-48C1-998A-6F5B1226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피처 스케일링</a:t>
            </a:r>
            <a:r>
              <a:rPr lang="en-US" altLang="ko-KR" dirty="0"/>
              <a:t>(feature scaling):</a:t>
            </a:r>
          </a:p>
          <a:p>
            <a:pPr lvl="1"/>
            <a:r>
              <a:rPr lang="ko-KR" altLang="en-US" dirty="0"/>
              <a:t>서로 다른 변수의 값 범위를 일정하게 맞추는 작업</a:t>
            </a:r>
            <a:endParaRPr lang="en-US" altLang="ko-KR" dirty="0"/>
          </a:p>
          <a:p>
            <a:pPr lvl="1"/>
            <a:r>
              <a:rPr lang="ko-KR" altLang="en-US" dirty="0"/>
              <a:t>표준화</a:t>
            </a:r>
            <a:r>
              <a:rPr lang="en-US" altLang="ko-KR" dirty="0"/>
              <a:t>(Standardization)</a:t>
            </a:r>
          </a:p>
          <a:p>
            <a:pPr lvl="2"/>
            <a:r>
              <a:rPr lang="ko-KR" altLang="en-US" dirty="0"/>
              <a:t>데이터 피처 각각이 평균이 </a:t>
            </a:r>
            <a:r>
              <a:rPr lang="en-US" altLang="ko-KR" dirty="0"/>
              <a:t>0</a:t>
            </a:r>
            <a:r>
              <a:rPr lang="ko-KR" altLang="en-US" dirty="0"/>
              <a:t>이고 분산이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분포로 변환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서로 다른 피처의 크기를 통일하기 위해 크기를 변환해주는 개념 </a:t>
            </a:r>
            <a:endParaRPr lang="en-US" altLang="ko-KR" dirty="0"/>
          </a:p>
          <a:p>
            <a:pPr lvl="2"/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사이로 변환하는 것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피처 스케일링과 정규화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90" t="19073" r="15056" b="13148"/>
          <a:stretch/>
        </p:blipFill>
        <p:spPr>
          <a:xfrm>
            <a:off x="4072048" y="2305162"/>
            <a:ext cx="3312369" cy="828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18" t="15972" r="7953" b="9494"/>
          <a:stretch/>
        </p:blipFill>
        <p:spPr>
          <a:xfrm>
            <a:off x="3756067" y="4250498"/>
            <a:ext cx="3944332" cy="9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093780-14CD-4EB6-8D4E-DA837E1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CE3F1-57BA-4759-9497-EFE2706677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TensorFlow 2</a:t>
            </a:r>
            <a:r>
              <a:rPr lang="ko-KR" altLang="en-US" dirty="0"/>
              <a:t> 예제는 </a:t>
            </a: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ko-KR" altLang="en-US" dirty="0"/>
              <a:t>노트북으로 작성</a:t>
            </a:r>
            <a:endParaRPr lang="en-US" altLang="ko-KR" dirty="0"/>
          </a:p>
          <a:p>
            <a:r>
              <a:rPr lang="en-US" altLang="ko-KR" dirty="0"/>
              <a:t>Google </a:t>
            </a:r>
            <a:r>
              <a:rPr lang="en-US" altLang="ko-KR" dirty="0" err="1"/>
              <a:t>Colab</a:t>
            </a:r>
            <a:r>
              <a:rPr lang="ko-KR" altLang="en-US" dirty="0"/>
              <a:t>에서 실행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13A9FE-E514-4102-AF9C-F80A0A30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텐서플로우 필수 문서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F69293B-0F36-442A-8484-A1A07EA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18" y="2093326"/>
            <a:ext cx="6188265" cy="37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093780-14CD-4EB6-8D4E-DA837E1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CE3F1-57BA-4759-9497-EFE2706677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데이터셋 로드</a:t>
            </a:r>
            <a:endParaRPr lang="en-US" altLang="ko-KR"/>
          </a:p>
          <a:p>
            <a:r>
              <a:rPr lang="ko-KR" altLang="en-US"/>
              <a:t>모델 만들기</a:t>
            </a:r>
            <a:endParaRPr lang="en-US" altLang="ko-KR"/>
          </a:p>
          <a:p>
            <a:pPr lvl="1"/>
            <a:r>
              <a:rPr lang="en-US" altLang="ko-KR"/>
              <a:t>tf.keras.Sequential </a:t>
            </a:r>
          </a:p>
          <a:p>
            <a:r>
              <a:rPr lang="ko-KR" altLang="en-US"/>
              <a:t>모델은 훈련하기</a:t>
            </a:r>
            <a:endParaRPr lang="en-US" altLang="ko-KR"/>
          </a:p>
          <a:p>
            <a:pPr lvl="1"/>
            <a:r>
              <a:rPr lang="en-US" altLang="ko-KR"/>
              <a:t>model.compile</a:t>
            </a:r>
          </a:p>
          <a:p>
            <a:pPr lvl="1"/>
            <a:r>
              <a:rPr lang="en-US" altLang="ko-KR"/>
              <a:t>model.fit</a:t>
            </a:r>
          </a:p>
          <a:p>
            <a:r>
              <a:rPr lang="ko-KR" altLang="en-US"/>
              <a:t>모델 평가 하기</a:t>
            </a:r>
            <a:endParaRPr lang="en-US" altLang="ko-KR"/>
          </a:p>
          <a:p>
            <a:pPr lvl="1"/>
            <a:r>
              <a:rPr lang="en-US" altLang="ko-KR"/>
              <a:t>model.evaluate</a:t>
            </a:r>
          </a:p>
          <a:p>
            <a:r>
              <a:rPr lang="ko-KR" altLang="en-US"/>
              <a:t>모델 결과 가시화</a:t>
            </a:r>
            <a:endParaRPr lang="en-US" altLang="ko-KR"/>
          </a:p>
          <a:p>
            <a:pPr lvl="1"/>
            <a:r>
              <a:rPr lang="en-US" altLang="ko-KR"/>
              <a:t>plt.plot(history.history[‘loss’])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13A9FE-E514-4102-AF9C-F80A0A30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텐서플로우 </a:t>
            </a:r>
            <a:r>
              <a:rPr lang="en-US" altLang="ko-KR"/>
              <a:t>2.0 </a:t>
            </a:r>
            <a:r>
              <a:rPr lang="ko-KR" altLang="en-US"/>
              <a:t>시작하기</a:t>
            </a:r>
            <a:r>
              <a:rPr lang="en-US" altLang="ko-KR"/>
              <a:t>: </a:t>
            </a:r>
            <a:r>
              <a:rPr lang="ko-KR" altLang="en-US"/>
              <a:t>초보자용 참고</a:t>
            </a:r>
          </a:p>
        </p:txBody>
      </p:sp>
    </p:spTree>
    <p:extLst>
      <p:ext uri="{BB962C8B-B14F-4D97-AF65-F5344CB8AC3E}">
        <p14:creationId xmlns:p14="http://schemas.microsoft.com/office/powerpoint/2010/main" val="2041967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31F83-00E7-4630-A747-20A65127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 분류를 위한 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ABE82-76DA-4CC7-9026-7FDC9A1B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247775"/>
            <a:ext cx="87153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2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31F83-00E7-4630-A747-20A65127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레이블을 숫자로 변환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FA151-5F4A-40AB-AADE-7D135B55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204912"/>
            <a:ext cx="87249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E6ACF7-37D8-40B7-8A67-C5B91739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F883946-D2C8-4E85-A03C-760B9AC769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고정위치 관측</a:t>
            </a:r>
            <a:endParaRPr lang="en-US" altLang="ko-KR"/>
          </a:p>
          <a:p>
            <a:pPr lvl="1"/>
            <a:r>
              <a:rPr lang="ko-KR" altLang="en-US"/>
              <a:t>도로상의 고정된 위치에서 지나가는 차량들을 관측</a:t>
            </a:r>
            <a:endParaRPr lang="en-US" altLang="ko-KR"/>
          </a:p>
          <a:p>
            <a:pPr lvl="1"/>
            <a:r>
              <a:rPr lang="ko-KR" altLang="en-US"/>
              <a:t>고정된 시각에 일정 구간의 교통 상태를 관측 </a:t>
            </a:r>
            <a:endParaRPr lang="en-US" altLang="ko-KR"/>
          </a:p>
          <a:p>
            <a:pPr lvl="1"/>
            <a:r>
              <a:rPr lang="ko-KR" altLang="en-US"/>
              <a:t>항공 사진 촬영 </a:t>
            </a:r>
            <a:endParaRPr lang="en-US" altLang="ko-KR"/>
          </a:p>
          <a:p>
            <a:r>
              <a:rPr lang="ko-KR" altLang="en-US"/>
              <a:t>관측가능한 데이터는 </a:t>
            </a:r>
            <a:endParaRPr lang="en-US" altLang="ko-KR"/>
          </a:p>
          <a:p>
            <a:pPr lvl="1"/>
            <a:r>
              <a:rPr lang="ko-KR" altLang="en-US"/>
              <a:t>통과 차량수</a:t>
            </a:r>
            <a:r>
              <a:rPr lang="en-US" altLang="ko-KR"/>
              <a:t>, </a:t>
            </a:r>
            <a:r>
              <a:rPr lang="ko-KR" altLang="en-US"/>
              <a:t>차량 사이의 시간 간격</a:t>
            </a:r>
            <a:r>
              <a:rPr lang="en-US" altLang="ko-KR"/>
              <a:t>, </a:t>
            </a:r>
            <a:r>
              <a:rPr lang="ko-KR" altLang="en-US"/>
              <a:t>차량 속도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BA8F9A-6CFF-4985-9BAE-55A29E7C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교통 데이터 관측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D8A3F2-1DD5-406D-BDFB-73BDDE64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46" y="3077509"/>
            <a:ext cx="3841001" cy="31464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FDF1D4-04F6-49D6-8E4A-4D0A2B356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6" r="10133" b="3518"/>
          <a:stretch/>
        </p:blipFill>
        <p:spPr>
          <a:xfrm>
            <a:off x="6740105" y="1586698"/>
            <a:ext cx="4917141" cy="396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1A675-7F90-4C58-B098-D54D086F8A31}"/>
              </a:ext>
            </a:extLst>
          </p:cNvPr>
          <p:cNvSpPr txBox="1"/>
          <p:nvPr/>
        </p:nvSpPr>
        <p:spPr>
          <a:xfrm>
            <a:off x="7780250" y="94347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루프 검지기</a:t>
            </a:r>
          </a:p>
        </p:txBody>
      </p:sp>
    </p:spTree>
    <p:extLst>
      <p:ext uri="{BB962C8B-B14F-4D97-AF65-F5344CB8AC3E}">
        <p14:creationId xmlns:p14="http://schemas.microsoft.com/office/powerpoint/2010/main" val="1582810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31F83-00E7-4630-A747-20A65127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Train_test_split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0E00F-7A7A-4D06-8FE6-8869B16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04925"/>
            <a:ext cx="11430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5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78F42-F8E3-4189-97E7-233D0B6F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A2597E-9580-49E9-9638-D06957C1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03" y="947430"/>
            <a:ext cx="2952750" cy="676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2032B5-0858-426E-941B-91BB3C90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733" y="954804"/>
            <a:ext cx="1085850" cy="419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9CEA0-A245-420F-AC85-44932A95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18" y="1623705"/>
            <a:ext cx="4464460" cy="44254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693055-A5EB-4498-897D-DF7BF072C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22" y="1623705"/>
            <a:ext cx="4245920" cy="4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4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5C4B9-B000-4945-97D8-A606114E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데이터를 표준화 하자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F5E8E-C5A5-44C9-B929-7BA8DDF2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3116"/>
            <a:ext cx="8534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7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034DC-DD96-4339-BB0F-3B7D7F7A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X_train</a:t>
            </a:r>
            <a:r>
              <a:rPr lang="en-US" altLang="ko-KR" dirty="0"/>
              <a:t>[1].shape</a:t>
            </a:r>
            <a:r>
              <a:rPr lang="ko-KR" altLang="en-US" dirty="0"/>
              <a:t>은 </a:t>
            </a:r>
            <a:r>
              <a:rPr lang="en-US" altLang="ko-KR" dirty="0"/>
              <a:t>feature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F30EE-B195-4331-88B8-FFCCDA01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36" y="1318751"/>
            <a:ext cx="563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DBBD0-31E2-435C-A2DF-9A9BDD04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를 사용하자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DFE95-1F37-4792-9D38-5A9DBD2B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966912"/>
            <a:ext cx="108870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6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MLP </a:t>
            </a:r>
            <a:r>
              <a:rPr lang="ko-KR" altLang="en-US" dirty="0"/>
              <a:t>모델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76852-F54F-42EB-A738-C5AB630F4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0"/>
          <a:stretch/>
        </p:blipFill>
        <p:spPr>
          <a:xfrm>
            <a:off x="761539" y="1088308"/>
            <a:ext cx="10668922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90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</a:t>
            </a:r>
            <a:r>
              <a:rPr lang="ko-KR" altLang="en-US" dirty="0"/>
              <a:t>모델과 파라미터 개수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5BE5D-3ABE-4952-B52D-5ECF0580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66" y="1357312"/>
            <a:ext cx="6943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</a:t>
            </a:r>
            <a:r>
              <a:rPr lang="ko-KR" altLang="en-US" dirty="0"/>
              <a:t>모델 </a:t>
            </a:r>
            <a:r>
              <a:rPr lang="en-US" altLang="ko-KR" dirty="0"/>
              <a:t>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C1B237D-47E2-41AF-9C93-85EEB9FE335F}"/>
              </a:ext>
            </a:extLst>
          </p:cNvPr>
          <p:cNvGrpSpPr/>
          <p:nvPr/>
        </p:nvGrpSpPr>
        <p:grpSpPr>
          <a:xfrm>
            <a:off x="2344686" y="1054821"/>
            <a:ext cx="6090627" cy="4739460"/>
            <a:chOff x="2344686" y="1054821"/>
            <a:chExt cx="6090627" cy="473946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D6F2EE9-609D-4C06-9FEC-E372E9752C86}"/>
                </a:ext>
              </a:extLst>
            </p:cNvPr>
            <p:cNvSpPr/>
            <p:nvPr/>
          </p:nvSpPr>
          <p:spPr>
            <a:xfrm>
              <a:off x="5540477" y="1590990"/>
              <a:ext cx="521109" cy="4203291"/>
            </a:xfrm>
            <a:prstGeom prst="roundRect">
              <a:avLst/>
            </a:prstGeom>
            <a:solidFill>
              <a:srgbClr val="CCFF66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76829A-B2F2-482A-86AB-29A79A440A41}"/>
                </a:ext>
              </a:extLst>
            </p:cNvPr>
            <p:cNvGrpSpPr/>
            <p:nvPr/>
          </p:nvGrpSpPr>
          <p:grpSpPr>
            <a:xfrm rot="5400000">
              <a:off x="1932037" y="2743200"/>
              <a:ext cx="2880852" cy="668593"/>
              <a:chOff x="1986115" y="2113936"/>
              <a:chExt cx="2880852" cy="722805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6379267-4344-4F98-B925-552EFB10FB58}"/>
                  </a:ext>
                </a:extLst>
              </p:cNvPr>
              <p:cNvSpPr/>
              <p:nvPr/>
            </p:nvSpPr>
            <p:spPr>
              <a:xfrm>
                <a:off x="1986115" y="2113936"/>
                <a:ext cx="2880852" cy="722805"/>
              </a:xfrm>
              <a:prstGeom prst="roundRect">
                <a:avLst/>
              </a:prstGeom>
              <a:solidFill>
                <a:srgbClr val="0066FF">
                  <a:alpha val="1607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436F499C-432A-4B31-8B64-0EA31C98C672}"/>
                  </a:ext>
                </a:extLst>
              </p:cNvPr>
              <p:cNvSpPr/>
              <p:nvPr/>
            </p:nvSpPr>
            <p:spPr>
              <a:xfrm>
                <a:off x="2074606" y="2310581"/>
                <a:ext cx="422788" cy="36379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69C11A9-17DE-4BB3-B839-034FEF8A3653}"/>
                  </a:ext>
                </a:extLst>
              </p:cNvPr>
              <p:cNvSpPr/>
              <p:nvPr/>
            </p:nvSpPr>
            <p:spPr>
              <a:xfrm>
                <a:off x="2615380" y="2310580"/>
                <a:ext cx="422788" cy="36379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71E0581-0C49-483E-AE84-E7C14BBC26E8}"/>
                  </a:ext>
                </a:extLst>
              </p:cNvPr>
              <p:cNvSpPr/>
              <p:nvPr/>
            </p:nvSpPr>
            <p:spPr>
              <a:xfrm>
                <a:off x="3156154" y="2310580"/>
                <a:ext cx="422788" cy="36379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08C8013-B2F3-4B21-8E40-26CBA43E0817}"/>
                  </a:ext>
                </a:extLst>
              </p:cNvPr>
              <p:cNvSpPr/>
              <p:nvPr/>
            </p:nvSpPr>
            <p:spPr>
              <a:xfrm>
                <a:off x="3696928" y="2310579"/>
                <a:ext cx="422788" cy="36379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BCBFC9B-C696-452F-8E83-5625BC90A5C5}"/>
                  </a:ext>
                </a:extLst>
              </p:cNvPr>
              <p:cNvSpPr/>
              <p:nvPr/>
            </p:nvSpPr>
            <p:spPr>
              <a:xfrm>
                <a:off x="4237702" y="2325328"/>
                <a:ext cx="422788" cy="36379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D2CDD16-1B2C-4DAA-940E-66082F53045A}"/>
                </a:ext>
              </a:extLst>
            </p:cNvPr>
            <p:cNvGrpSpPr/>
            <p:nvPr/>
          </p:nvGrpSpPr>
          <p:grpSpPr>
            <a:xfrm>
              <a:off x="3038167" y="4724399"/>
              <a:ext cx="668593" cy="786581"/>
              <a:chOff x="5063613" y="2099183"/>
              <a:chExt cx="668593" cy="78658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291750C-56B9-4ACF-8DFA-574E16DB4803}"/>
                  </a:ext>
                </a:extLst>
              </p:cNvPr>
              <p:cNvSpPr/>
              <p:nvPr/>
            </p:nvSpPr>
            <p:spPr>
              <a:xfrm>
                <a:off x="5214409" y="2310578"/>
                <a:ext cx="422788" cy="36379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52609-B0F0-4AAA-86BB-0A43C6595674}"/>
                  </a:ext>
                </a:extLst>
              </p:cNvPr>
              <p:cNvSpPr/>
              <p:nvPr/>
            </p:nvSpPr>
            <p:spPr>
              <a:xfrm>
                <a:off x="5063613" y="2099183"/>
                <a:ext cx="668593" cy="786581"/>
              </a:xfrm>
              <a:prstGeom prst="roundRect">
                <a:avLst/>
              </a:prstGeom>
              <a:solidFill>
                <a:srgbClr val="0066FF">
                  <a:alpha val="1607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82F9BAB-6323-4E47-802F-7BC7F170B784}"/>
                </a:ext>
              </a:extLst>
            </p:cNvPr>
            <p:cNvSpPr/>
            <p:nvPr/>
          </p:nvSpPr>
          <p:spPr>
            <a:xfrm rot="5400000">
              <a:off x="5714998" y="1659265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87E8E1-B24F-4BE8-8AA5-FD88463624B8}"/>
                </a:ext>
              </a:extLst>
            </p:cNvPr>
            <p:cNvSpPr/>
            <p:nvPr/>
          </p:nvSpPr>
          <p:spPr>
            <a:xfrm rot="5400000">
              <a:off x="5714998" y="1996020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086A5C-658E-4140-8427-7C4A3FA27FF7}"/>
                </a:ext>
              </a:extLst>
            </p:cNvPr>
            <p:cNvSpPr/>
            <p:nvPr/>
          </p:nvSpPr>
          <p:spPr>
            <a:xfrm rot="5400000">
              <a:off x="5714998" y="2263950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965B223-085C-4F4D-97BB-29AA06EAF76F}"/>
                </a:ext>
              </a:extLst>
            </p:cNvPr>
            <p:cNvSpPr/>
            <p:nvPr/>
          </p:nvSpPr>
          <p:spPr>
            <a:xfrm rot="5400000">
              <a:off x="5714997" y="2531880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91CD46D-A278-42D1-861F-AD2A563B6891}"/>
                </a:ext>
              </a:extLst>
            </p:cNvPr>
            <p:cNvSpPr/>
            <p:nvPr/>
          </p:nvSpPr>
          <p:spPr>
            <a:xfrm rot="5400000">
              <a:off x="5710077" y="5444683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FFF46A-36DE-44A0-9A02-E0207BE507CD}"/>
                </a:ext>
              </a:extLst>
            </p:cNvPr>
            <p:cNvSpPr/>
            <p:nvPr/>
          </p:nvSpPr>
          <p:spPr>
            <a:xfrm rot="5400000">
              <a:off x="5719903" y="5162003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9EB188A-BCE7-4C89-BE06-05077F57006B}"/>
                </a:ext>
              </a:extLst>
            </p:cNvPr>
            <p:cNvSpPr/>
            <p:nvPr/>
          </p:nvSpPr>
          <p:spPr>
            <a:xfrm rot="5400000">
              <a:off x="5700232" y="4864578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CD2100B-8E88-49A9-8CDA-E04E77BCE480}"/>
                </a:ext>
              </a:extLst>
            </p:cNvPr>
            <p:cNvSpPr/>
            <p:nvPr/>
          </p:nvSpPr>
          <p:spPr>
            <a:xfrm>
              <a:off x="7914204" y="2148350"/>
              <a:ext cx="521109" cy="1981200"/>
            </a:xfrm>
            <a:prstGeom prst="roundRect">
              <a:avLst/>
            </a:prstGeom>
            <a:solidFill>
              <a:srgbClr val="CCFF66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638CE2-F00A-468D-ADAC-CEF462894834}"/>
                </a:ext>
              </a:extLst>
            </p:cNvPr>
            <p:cNvSpPr/>
            <p:nvPr/>
          </p:nvSpPr>
          <p:spPr>
            <a:xfrm rot="5400000">
              <a:off x="8088726" y="2430477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4D3218-D1EA-4949-B19B-4CD2CA600084}"/>
                </a:ext>
              </a:extLst>
            </p:cNvPr>
            <p:cNvSpPr/>
            <p:nvPr/>
          </p:nvSpPr>
          <p:spPr>
            <a:xfrm rot="5400000">
              <a:off x="8088726" y="3249008"/>
              <a:ext cx="172065" cy="2125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2F260A-0403-42AA-BAA8-8F636379F747}"/>
                </a:ext>
              </a:extLst>
            </p:cNvPr>
            <p:cNvSpPr txBox="1"/>
            <p:nvPr/>
          </p:nvSpPr>
          <p:spPr>
            <a:xfrm>
              <a:off x="2344686" y="496282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bias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1C1726-A7AF-4533-8093-26BDA64A4307}"/>
                </a:ext>
              </a:extLst>
            </p:cNvPr>
            <p:cNvSpPr txBox="1"/>
            <p:nvPr/>
          </p:nvSpPr>
          <p:spPr>
            <a:xfrm>
              <a:off x="2624570" y="1065867"/>
              <a:ext cx="191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Num_features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=5</a:t>
              </a:r>
              <a:endPara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CDE198-B014-4CAD-A703-A01EEFB8F9FC}"/>
                </a:ext>
              </a:extLst>
            </p:cNvPr>
            <p:cNvSpPr txBox="1"/>
            <p:nvPr/>
          </p:nvSpPr>
          <p:spPr>
            <a:xfrm>
              <a:off x="4715649" y="1054821"/>
              <a:ext cx="1948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Num_neurons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=20</a:t>
              </a:r>
              <a:endPara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12498C-ABE3-44B6-9D84-ABE670EC237F}"/>
                </a:ext>
              </a:extLst>
            </p:cNvPr>
            <p:cNvSpPr txBox="1"/>
            <p:nvPr/>
          </p:nvSpPr>
          <p:spPr>
            <a:xfrm>
              <a:off x="6664068" y="1069850"/>
              <a:ext cx="1746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Num_classes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=2</a:t>
              </a:r>
              <a:endPara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3C6891-8E79-41E8-B891-7DA7E8B6D160}"/>
                </a:ext>
              </a:extLst>
            </p:cNvPr>
            <p:cNvSpPr txBox="1"/>
            <p:nvPr/>
          </p:nvSpPr>
          <p:spPr>
            <a:xfrm>
              <a:off x="3768144" y="2884087"/>
              <a:ext cx="15842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{Weighs}</a:t>
              </a:r>
            </a:p>
            <a:p>
              <a:r>
                <a:rPr lang="en-US" altLang="ko-KR" dirty="0">
                  <a:solidFill>
                    <a:srgbClr val="00B05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120=(5+1)</a:t>
              </a:r>
              <a:r>
                <a:rPr lang="ko-KR" altLang="en-US" dirty="0">
                  <a:solidFill>
                    <a:srgbClr val="00B05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*</a:t>
              </a:r>
              <a:r>
                <a:rPr lang="en-US" altLang="ko-KR" dirty="0">
                  <a:solidFill>
                    <a:srgbClr val="00B05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endParaRPr lang="ko-KR" altLang="en-US" dirty="0">
                <a:solidFill>
                  <a:srgbClr val="00B05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BF9486-FC36-4CAE-8EF3-612C07BA2DA5}"/>
                </a:ext>
              </a:extLst>
            </p:cNvPr>
            <p:cNvSpPr txBox="1"/>
            <p:nvPr/>
          </p:nvSpPr>
          <p:spPr>
            <a:xfrm>
              <a:off x="6316383" y="2924475"/>
              <a:ext cx="1464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{Weighs}=42</a:t>
              </a:r>
              <a:endParaRPr lang="ko-KR" altLang="en-US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817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</a:t>
            </a:r>
            <a:r>
              <a:rPr lang="ko-KR" altLang="en-US" dirty="0"/>
              <a:t>모델 아키텍처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BC920-5D85-4AF4-B154-85D64D47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049594"/>
            <a:ext cx="6496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5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실시간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73C1F-A3C3-4158-BC63-B30594E7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78" y="1385733"/>
            <a:ext cx="59626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0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FD3CA-1D78-43E4-9F09-D827854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82420EC-2C63-4465-9799-6A2E8AC70CA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국가교통데이터 오프마켓 </a:t>
            </a:r>
            <a:endParaRPr lang="en-US" altLang="ko-KR"/>
          </a:p>
          <a:p>
            <a:pPr lvl="1"/>
            <a:r>
              <a:rPr lang="ko-KR" altLang="en-US">
                <a:hlinkClick r:id="rId2"/>
              </a:rPr>
              <a:t>https://www.bigdata-transportation.kr/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대전교통정보센터 </a:t>
            </a:r>
            <a:endParaRPr lang="en-US" altLang="ko-KR"/>
          </a:p>
          <a:p>
            <a:pPr lvl="1"/>
            <a:r>
              <a:rPr lang="ko-KR" altLang="en-US"/>
              <a:t>http://traffic.daejeon.go.kr/mainFront/atmsMain.do</a:t>
            </a:r>
          </a:p>
          <a:p>
            <a:endParaRPr lang="ko-KR" altLang="en-US"/>
          </a:p>
          <a:p>
            <a:pPr lvl="1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B58F2B7-2997-4AEA-8560-E7381A89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교통 관련 데이터 다운로드 </a:t>
            </a:r>
          </a:p>
        </p:txBody>
      </p:sp>
    </p:spTree>
    <p:extLst>
      <p:ext uri="{BB962C8B-B14F-4D97-AF65-F5344CB8AC3E}">
        <p14:creationId xmlns:p14="http://schemas.microsoft.com/office/powerpoint/2010/main" val="674381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PlotLossesKeras</a:t>
            </a:r>
            <a:endParaRPr lang="ko-KR" alt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29A28D2-C31A-400B-800A-B6E6EAD9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62" y="806245"/>
            <a:ext cx="8199128" cy="544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94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정확도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107A6-5668-4832-AC22-D3811ECA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2" y="1435527"/>
            <a:ext cx="10961856" cy="28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8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7A384-14A1-4391-8799-1843A1B8B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58" y="1431669"/>
            <a:ext cx="89916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8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DC838-9333-4054-8CBE-9E8A8331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928A48-5D23-4EA8-971B-909D0A31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16" y="1176952"/>
            <a:ext cx="50292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17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3D583-09AC-468B-A053-79F0EFA1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870CE6-4EDE-40FD-BAF7-E9384BC6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 Neural Network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2A687-7F0E-4C22-9CEE-0F830383A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9"/>
          <a:stretch/>
        </p:blipFill>
        <p:spPr>
          <a:xfrm>
            <a:off x="1258075" y="796563"/>
            <a:ext cx="8867775" cy="52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84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019BFC-03B8-4BA1-86C3-207237BB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70AEFE5-D786-4F26-91A4-2C67B4BDE8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1121" y="778131"/>
            <a:ext cx="11545294" cy="5301738"/>
          </a:xfrm>
        </p:spPr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을 이용한 </a:t>
            </a:r>
            <a:r>
              <a:rPr lang="en-US" altLang="ko-KR" dirty="0"/>
              <a:t>VDS </a:t>
            </a:r>
            <a:r>
              <a:rPr lang="ko-KR" altLang="en-US" dirty="0"/>
              <a:t>데이터 분석</a:t>
            </a:r>
            <a:endParaRPr lang="en-US" altLang="ko-KR" dirty="0"/>
          </a:p>
          <a:p>
            <a:pPr lvl="1"/>
            <a:r>
              <a:rPr lang="ko-KR" altLang="en-US" dirty="0"/>
              <a:t>가장 성능이 좋은 파라미터는</a:t>
            </a:r>
            <a:r>
              <a:rPr lang="en-US" altLang="ko-KR" dirty="0"/>
              <a:t>? </a:t>
            </a:r>
            <a:r>
              <a:rPr lang="ko-KR" altLang="en-US" dirty="0"/>
              <a:t>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E7E8EF4-9D15-42C0-989B-64DBF45A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HW3: DNN </a:t>
            </a:r>
            <a:r>
              <a:rPr lang="ko-KR" altLang="en-US"/>
              <a:t>분류 정확도의 최고 성능은 얼마인가</a:t>
            </a:r>
            <a:r>
              <a:rPr lang="en-US" altLang="ko-KR"/>
              <a:t>?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157D9-E394-4FB1-A604-16B29961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26" y="2229387"/>
            <a:ext cx="3775193" cy="27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32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D56843D-2CD9-4F7A-BCED-8C26344BD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Multi-Class Classification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19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D14FD01-77DF-45FC-A0FF-6E034D42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데이터와 </a:t>
            </a:r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244E3F-1863-43BF-94AB-5A9E626A8C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C6BF64-4CC9-4A77-B33F-C80F05EB9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47" y="1032694"/>
            <a:ext cx="7524750" cy="3829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9AC5B-B4BA-4740-AA1E-032F4250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47" y="5129981"/>
            <a:ext cx="51720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8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레이블링은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E11BF-9F82-44C8-980A-FE4AD993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214437"/>
            <a:ext cx="6210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9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레이블링을 추가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A7A2B-D456-49BD-8451-E7C1639B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947737"/>
            <a:ext cx="87249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83FA2F-393B-48BE-98A9-C046C0B9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42E6332-F226-4EDC-833D-3464BE0648E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대전시 </a:t>
            </a:r>
            <a:r>
              <a:rPr lang="en-US" altLang="ko-KR"/>
              <a:t>VDS </a:t>
            </a:r>
            <a:r>
              <a:rPr lang="ko-KR" altLang="en-US"/>
              <a:t>운행 원시 이력 데이터 </a:t>
            </a:r>
            <a:r>
              <a:rPr lang="en-US" altLang="ko-KR"/>
              <a:t>: </a:t>
            </a:r>
          </a:p>
          <a:p>
            <a:pPr lvl="1"/>
            <a:r>
              <a:rPr lang="ko-KR" altLang="en-US"/>
              <a:t>등록일자</a:t>
            </a:r>
            <a:r>
              <a:rPr lang="en-US" altLang="ko-KR"/>
              <a:t>, </a:t>
            </a:r>
            <a:r>
              <a:rPr lang="ko-KR" altLang="en-US"/>
              <a:t>검지기 </a:t>
            </a:r>
            <a:r>
              <a:rPr lang="en-US" altLang="ko-KR"/>
              <a:t>ID, VDS ID, VDS </a:t>
            </a:r>
            <a:r>
              <a:rPr lang="ko-KR" altLang="en-US"/>
              <a:t>구간 </a:t>
            </a:r>
            <a:r>
              <a:rPr lang="en-US" altLang="ko-KR"/>
              <a:t>ID, </a:t>
            </a:r>
          </a:p>
          <a:p>
            <a:pPr lvl="1"/>
            <a:r>
              <a:rPr lang="ko-KR" altLang="en-US"/>
              <a:t>요일 구분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교통량 </a:t>
            </a:r>
            <a:r>
              <a:rPr lang="en-US" altLang="ko-KR"/>
              <a:t>(</a:t>
            </a:r>
            <a:r>
              <a:rPr lang="ko-KR" altLang="en-US"/>
              <a:t>소</a:t>
            </a:r>
            <a:r>
              <a:rPr lang="en-US" altLang="ko-KR"/>
              <a:t>/</a:t>
            </a:r>
            <a:r>
              <a:rPr lang="ko-KR" altLang="en-US"/>
              <a:t>중</a:t>
            </a:r>
            <a:r>
              <a:rPr lang="en-US" altLang="ko-KR"/>
              <a:t>/</a:t>
            </a:r>
            <a:r>
              <a:rPr lang="ko-KR" altLang="en-US"/>
              <a:t>대형</a:t>
            </a:r>
            <a:r>
              <a:rPr lang="en-US" altLang="ko-KR"/>
              <a:t>), </a:t>
            </a:r>
          </a:p>
          <a:p>
            <a:pPr lvl="1"/>
            <a:r>
              <a:rPr lang="ko-KR" altLang="en-US"/>
              <a:t>속도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점유율</a:t>
            </a:r>
            <a:r>
              <a:rPr lang="en-US" altLang="ko-KR"/>
              <a:t>,</a:t>
            </a:r>
          </a:p>
          <a:p>
            <a:pPr lvl="1"/>
            <a:r>
              <a:rPr lang="ko-KR" altLang="en-US"/>
              <a:t>차두 길이</a:t>
            </a:r>
            <a:r>
              <a:rPr lang="en-US" altLang="ko-KR"/>
              <a:t>, </a:t>
            </a:r>
            <a:r>
              <a:rPr lang="ko-KR" altLang="en-US"/>
              <a:t>차두 시간 등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DC9CF3-0FD7-4E09-AE29-91AF8308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NotoSansCJKkr"/>
              </a:rPr>
              <a:t>VDS </a:t>
            </a:r>
            <a:r>
              <a:rPr lang="ko-KR" altLang="en-US">
                <a:latin typeface="NotoSansCJKkr"/>
              </a:rPr>
              <a:t>운행 원시 이력 데이터</a:t>
            </a:r>
            <a:endParaRPr lang="ko-KR" altLang="en-US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B80E893-A4FA-46F0-80E8-70733560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45" b="58765"/>
          <a:stretch/>
        </p:blipFill>
        <p:spPr>
          <a:xfrm>
            <a:off x="5992663" y="3846166"/>
            <a:ext cx="5332164" cy="191715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62EC2E-89C1-403C-B9EF-0DBA78E897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63" y="844331"/>
            <a:ext cx="5530318" cy="2727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BCEB7-D4BF-4AF9-801C-64A92E6B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82" y="3572276"/>
            <a:ext cx="3205915" cy="2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32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</a:t>
            </a:r>
            <a:r>
              <a:rPr lang="ko-KR" altLang="en-US" dirty="0"/>
              <a:t>의 열지도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7777A-E9A1-4CAA-A084-58D87ABE6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9"/>
          <a:stretch/>
        </p:blipFill>
        <p:spPr>
          <a:xfrm>
            <a:off x="727587" y="800215"/>
            <a:ext cx="4602504" cy="952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975D1C-2B9A-4F69-A630-FDA86680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3"/>
          <a:stretch/>
        </p:blipFill>
        <p:spPr>
          <a:xfrm>
            <a:off x="5425803" y="886593"/>
            <a:ext cx="5866257" cy="5619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9E35DF-D7FD-4A50-9E9B-DF212961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05" y="1989957"/>
            <a:ext cx="50196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9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클래스를 정수로 인코딩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45D3FE-CDBC-4119-9F22-2376E673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9" y="1143615"/>
            <a:ext cx="8905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F1B68F-0915-4735-8932-C9E7C8D7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5BBC3E-7B46-47AB-8C6F-F4DC30E1379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38200" y="928687"/>
            <a:ext cx="10515600" cy="500062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C2F7BEA-ABEE-4816-87FD-71468758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Splitting Your Data: Training, Testing, and Validation Datasets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35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을 이용한 데이터 분할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201D2-206A-4322-BFAB-94CA1B9E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81162"/>
            <a:ext cx="10896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95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데이터를 표준화하자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D644C-4DF4-43E0-A163-9B82B780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40" y="894121"/>
            <a:ext cx="6867525" cy="194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18EA5-2F4F-4624-8DF6-5E9329D42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40" y="2849204"/>
            <a:ext cx="69056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95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A3404D-44D0-4470-9F5B-E093944A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49" y="1031004"/>
            <a:ext cx="9439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17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멀티클래스 </a:t>
            </a:r>
            <a:r>
              <a:rPr lang="en-US" altLang="ko-KR" dirty="0"/>
              <a:t>MLP </a:t>
            </a:r>
            <a:r>
              <a:rPr lang="ko-KR" altLang="en-US" dirty="0"/>
              <a:t>모델 </a:t>
            </a:r>
            <a:r>
              <a:rPr lang="en-US" altLang="ko-KR" dirty="0"/>
              <a:t>(#2)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85841-2BEC-4EDE-AA06-C828FCF6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7"/>
          <a:stretch/>
        </p:blipFill>
        <p:spPr>
          <a:xfrm>
            <a:off x="634718" y="1268514"/>
            <a:ext cx="10922563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6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파라미터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E08C0-0C79-4F1D-B1A8-AD6910D5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547812"/>
            <a:ext cx="83439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77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423C76-8426-4D78-875A-204AB00B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47775"/>
            <a:ext cx="8401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02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7BAB-56BD-4F6F-B1F3-37178461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훈련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32C2E-4801-4305-8CC9-8578BE8E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269" y="904875"/>
            <a:ext cx="71818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81985A-907A-4C40-B34D-ED1C931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7F4E2B3B-CB88-44B6-89AB-13D94970B8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599656" y="996950"/>
            <a:ext cx="5124450" cy="483870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5382A07-D31C-4335-8999-7314C12C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점유률과 교통량 관계</a:t>
            </a:r>
          </a:p>
        </p:txBody>
      </p:sp>
    </p:spTree>
    <p:extLst>
      <p:ext uri="{BB962C8B-B14F-4D97-AF65-F5344CB8AC3E}">
        <p14:creationId xmlns:p14="http://schemas.microsoft.com/office/powerpoint/2010/main" val="1072669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7CD23-B9DD-436E-9135-992416D2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PlotLossKeras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D2D693-6952-4D0A-B26A-958B0DDE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00" y="782274"/>
            <a:ext cx="8700575" cy="578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55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14D18-0771-45DB-B5A0-08B2C25A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정확도 </a:t>
            </a:r>
            <a:r>
              <a:rPr lang="en-US" altLang="ko-KR" dirty="0"/>
              <a:t>(validation vs test)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231978-1FCC-41E2-92C1-15764FE7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9" y="1252018"/>
            <a:ext cx="11149781" cy="29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8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F188C-4E11-4ECB-AD7C-CEC436B8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4358B-3DF6-403C-982D-6B5CD0B6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00" y="984761"/>
            <a:ext cx="8979252" cy="34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72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1E296-97F8-48D1-AD8B-F1FFAE35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 matrix heatmap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975E94-4CF2-4D11-A203-C525D59E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33" y="1186785"/>
            <a:ext cx="49434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505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07729" y="416457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2023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80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CD58FA-FFF9-472C-BADF-36E9A1EA8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기반 교통흐름 분류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48236-A367-4256-AE86-0F8DC04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28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EEAE2F-4733-4CF5-8F16-B9B9FF67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FAB78C-ECF1-4EB0-BF0D-7FD51B0F76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675606" y="1192212"/>
            <a:ext cx="8972550" cy="44481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A3109C3D-BD2D-4F20-9DFB-9C8BE139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/>
              <a:t>How Supervised Learning Works?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EAC6FA-87FC-4AA2-8B29-AEBF4440C003}"/>
              </a:ext>
            </a:extLst>
          </p:cNvPr>
          <p:cNvSpPr/>
          <p:nvPr/>
        </p:nvSpPr>
        <p:spPr>
          <a:xfrm>
            <a:off x="2774894" y="5942147"/>
            <a:ext cx="653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(source)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https://www.javatpoint.com/supervised-machine-learning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273348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2D75E7-B7E1-411B-AFA8-579048D997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26" y="1101999"/>
            <a:ext cx="5292696" cy="253433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A06750-1E81-49FC-BC6B-3E74DB3E7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30" y="3034201"/>
            <a:ext cx="3896970" cy="29227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0F140B-7EC9-409C-AB79-FD1582E4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DDB1DD0-A622-4282-B4D0-2CA24554A6B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/>
              <a:t>지도학습과 레이블</a:t>
            </a:r>
            <a:r>
              <a:rPr lang="en-US" altLang="ko-KR" b="1" dirty="0"/>
              <a:t>(Label</a:t>
            </a:r>
            <a:r>
              <a:rPr lang="en-US" altLang="ko-KR" b="1"/>
              <a:t>) </a:t>
            </a:r>
            <a:endParaRPr lang="ko-KR" altLang="en-US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BC140B3-FBB8-4B63-8736-EEBDE66BBDBB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7088022" y="2644313"/>
            <a:ext cx="859230" cy="2843274"/>
          </a:xfrm>
          <a:prstGeom prst="bent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0B097D-B90F-459D-AF5F-CFD16EF20E79}"/>
              </a:ext>
            </a:extLst>
          </p:cNvPr>
          <p:cNvGrpSpPr/>
          <p:nvPr/>
        </p:nvGrpSpPr>
        <p:grpSpPr>
          <a:xfrm>
            <a:off x="1863259" y="1037454"/>
            <a:ext cx="2472050" cy="1534302"/>
            <a:chOff x="1442899" y="2274207"/>
            <a:chExt cx="5105603" cy="385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052320-1FF5-415D-AA29-664CCB1082A5}"/>
                </a:ext>
              </a:extLst>
            </p:cNvPr>
            <p:cNvSpPr/>
            <p:nvPr/>
          </p:nvSpPr>
          <p:spPr>
            <a:xfrm>
              <a:off x="4056187" y="3855537"/>
              <a:ext cx="9525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dirty="0">
                  <a:solidFill>
                    <a:srgbClr val="000000"/>
                  </a:solidFill>
                  <a:latin typeface="나눔고딕" panose="020B0600000101010101" charset="-127"/>
                  <a:ea typeface="나눔고딕" panose="020B0600000101010101" charset="-127"/>
                </a:rPr>
                <a:t>10,000</a:t>
              </a:r>
              <a:endParaRPr kumimoji="1" lang="ko-KR" altLang="en-US" dirty="0">
                <a:solidFill>
                  <a:srgbClr val="000000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21E9B5-1F72-4D1D-A60C-6E952FCA1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2899" y="2274207"/>
              <a:ext cx="5105603" cy="3856457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79CE6-0307-4475-A0D6-1C0EFF798346}"/>
              </a:ext>
            </a:extLst>
          </p:cNvPr>
          <p:cNvSpPr/>
          <p:nvPr/>
        </p:nvSpPr>
        <p:spPr>
          <a:xfrm>
            <a:off x="808406" y="1435273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MNIST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8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8926</TotalTime>
  <Words>717</Words>
  <Application>Microsoft Office PowerPoint</Application>
  <PresentationFormat>와이드스크린</PresentationFormat>
  <Paragraphs>180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8" baseType="lpstr">
      <vt:lpstr>12롯데마트드림Bold</vt:lpstr>
      <vt:lpstr>12롯데마트드림Medium</vt:lpstr>
      <vt:lpstr>KoPubWorld돋움체 Bold</vt:lpstr>
      <vt:lpstr>NotoSansCJKkr</vt:lpstr>
      <vt:lpstr>나눔고딕</vt:lpstr>
      <vt:lpstr>나눔바른고딕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Office 테마</vt:lpstr>
      <vt:lpstr>PowerPoint 프레젠테이션</vt:lpstr>
      <vt:lpstr>교통 데이터 소개 </vt:lpstr>
      <vt:lpstr>교통 데이터 관측 </vt:lpstr>
      <vt:lpstr>교통 관련 데이터 다운로드 </vt:lpstr>
      <vt:lpstr>VDS 운행 원시 이력 데이터</vt:lpstr>
      <vt:lpstr>점유률과 교통량 관계</vt:lpstr>
      <vt:lpstr>딥러닝 기반 교통흐름 분류 </vt:lpstr>
      <vt:lpstr>How Supervised Learning Works?</vt:lpstr>
      <vt:lpstr>지도학습과 레이블(Label) </vt:lpstr>
      <vt:lpstr>인공지능의 분류 </vt:lpstr>
      <vt:lpstr>지도학습(Supervised Learning)</vt:lpstr>
      <vt:lpstr>학습할 내용 </vt:lpstr>
      <vt:lpstr>도로의 교통 흐름을 레이블링 </vt:lpstr>
      <vt:lpstr>2개의 클래스로 레이블링</vt:lpstr>
      <vt:lpstr>2개의 클래스로 레이블링</vt:lpstr>
      <vt:lpstr>Seaborn으로 통계 분석 및 가시화 </vt:lpstr>
      <vt:lpstr>속도 가시화 </vt:lpstr>
      <vt:lpstr>교통량 가시화  </vt:lpstr>
      <vt:lpstr>점유률 가시화 </vt:lpstr>
      <vt:lpstr>히스토그램 : 교통량 </vt:lpstr>
      <vt:lpstr>상관관계 </vt:lpstr>
      <vt:lpstr>Pairplot와 heatmap</vt:lpstr>
      <vt:lpstr>Seabon violin 가시화 </vt:lpstr>
      <vt:lpstr>머신 러닝 모델을 위한 데이터 분할 </vt:lpstr>
      <vt:lpstr>피처 스케일링과 정규화</vt:lpstr>
      <vt:lpstr>텐서플로우 필수 문서 </vt:lpstr>
      <vt:lpstr>텐서플로우 2.0 시작하기: 초보자용 참고</vt:lpstr>
      <vt:lpstr>MLP 분류를 위한 데이터 전처리 </vt:lpstr>
      <vt:lpstr>레이블을 숫자로 변환 </vt:lpstr>
      <vt:lpstr>Train_test_split</vt:lpstr>
      <vt:lpstr>X_train, X_test </vt:lpstr>
      <vt:lpstr>입력 데이터를 표준화 하자 </vt:lpstr>
      <vt:lpstr>X_train[1].shape은 feature이다. </vt:lpstr>
      <vt:lpstr>Tensorflow를 사용하자</vt:lpstr>
      <vt:lpstr>간단한 MLP 모델 </vt:lpstr>
      <vt:lpstr>MLP 모델과 파라미터 개수 </vt:lpstr>
      <vt:lpstr>MLP 모델 (1번)</vt:lpstr>
      <vt:lpstr>MLP 모델 아키텍처 </vt:lpstr>
      <vt:lpstr>모델 실시간 훈련</vt:lpstr>
      <vt:lpstr>PlotLossesKeras</vt:lpstr>
      <vt:lpstr>모델의 정확도 </vt:lpstr>
      <vt:lpstr>Confusion Matrix</vt:lpstr>
      <vt:lpstr>Confusion Matrix</vt:lpstr>
      <vt:lpstr>Deep Neural Network</vt:lpstr>
      <vt:lpstr>HW3: DNN 분류 정확도의 최고 성능은 얼마인가? </vt:lpstr>
      <vt:lpstr>Multi-Class Classification </vt:lpstr>
      <vt:lpstr>입력 데이터와 판다스 </vt:lpstr>
      <vt:lpstr>클래스 레이블링은 3개 </vt:lpstr>
      <vt:lpstr>레이블링을 추가 </vt:lpstr>
      <vt:lpstr>Seaborn의 열지도</vt:lpstr>
      <vt:lpstr>클래스를 정수로 인코딩 </vt:lpstr>
      <vt:lpstr>Splitting Your Data: Training, Testing, and Validation Datasets</vt:lpstr>
      <vt:lpstr>Sklearn을 이용한 데이터 분할 </vt:lpstr>
      <vt:lpstr>입력 데이터를 표준화하자 </vt:lpstr>
      <vt:lpstr>Tensorflow 설정 </vt:lpstr>
      <vt:lpstr>멀티클래스 MLP 모델 (#2)</vt:lpstr>
      <vt:lpstr>모델 파라미터 </vt:lpstr>
      <vt:lpstr>Model.summary()</vt:lpstr>
      <vt:lpstr>모델 훈련 </vt:lpstr>
      <vt:lpstr>PlotLossKeras</vt:lpstr>
      <vt:lpstr>정확도 (validation vs test)</vt:lpstr>
      <vt:lpstr>Confusion matrix</vt:lpstr>
      <vt:lpstr>Confusion matrix heatmap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627</cp:revision>
  <dcterms:created xsi:type="dcterms:W3CDTF">2020-07-02T00:50:42Z</dcterms:created>
  <dcterms:modified xsi:type="dcterms:W3CDTF">2023-05-05T01:30:52Z</dcterms:modified>
</cp:coreProperties>
</file>